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192" d="100"/>
          <a:sy n="192" d="100"/>
        </p:scale>
        <p:origin x="-128" y="-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73574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www.jasonzwei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460950" y="769575"/>
            <a:ext cx="8222100" cy="933599"/>
          </a:xfrm>
          <a:prstGeom prst="rect">
            <a:avLst/>
          </a:prstGeom>
        </p:spPr>
        <p:txBody>
          <a:bodyPr lIns="91425" tIns="91425" rIns="91425" bIns="91425" anchor="b" anchorCtr="0">
            <a:noAutofit/>
          </a:bodyPr>
          <a:lstStyle/>
          <a:p>
            <a:pPr lvl="0" algn="ctr">
              <a:spcBef>
                <a:spcPts val="0"/>
              </a:spcBef>
              <a:buNone/>
            </a:pPr>
            <a:r>
              <a:rPr lang="en" sz="4200" i="1"/>
              <a:t>The Devil’s Financial Dictionary</a:t>
            </a:r>
            <a:r>
              <a:rPr lang="en" sz="4200"/>
              <a:t> and </a:t>
            </a:r>
            <a:r>
              <a:rPr lang="en" sz="4200" i="1"/>
              <a:t>The Intelligent Investor</a:t>
            </a:r>
          </a:p>
        </p:txBody>
      </p:sp>
      <p:sp>
        <p:nvSpPr>
          <p:cNvPr id="68" name="Shape 68"/>
          <p:cNvSpPr txBox="1">
            <a:spLocks noGrp="1"/>
          </p:cNvSpPr>
          <p:nvPr>
            <p:ph type="subTitle" idx="1"/>
          </p:nvPr>
        </p:nvSpPr>
        <p:spPr>
          <a:xfrm>
            <a:off x="460950" y="1894330"/>
            <a:ext cx="8222100" cy="432900"/>
          </a:xfrm>
          <a:prstGeom prst="rect">
            <a:avLst/>
          </a:prstGeom>
        </p:spPr>
        <p:txBody>
          <a:bodyPr lIns="91425" tIns="91425" rIns="91425" bIns="91425" anchor="t" anchorCtr="0">
            <a:noAutofit/>
          </a:bodyPr>
          <a:lstStyle/>
          <a:p>
            <a:pPr lvl="0" algn="ctr" rtl="0">
              <a:spcBef>
                <a:spcPts val="0"/>
              </a:spcBef>
              <a:buNone/>
            </a:pPr>
            <a:r>
              <a:rPr lang="en" sz="2500"/>
              <a:t>Lessons from the History of Fashion and Folly</a:t>
            </a:r>
          </a:p>
          <a:p>
            <a:pPr lvl="0" algn="ctr" rtl="0">
              <a:spcBef>
                <a:spcPts val="0"/>
              </a:spcBef>
              <a:buNone/>
            </a:pPr>
            <a:endParaRPr sz="2500"/>
          </a:p>
          <a:p>
            <a:pPr lvl="0" algn="ctr" rtl="0">
              <a:spcBef>
                <a:spcPts val="0"/>
              </a:spcBef>
              <a:buNone/>
            </a:pPr>
            <a:endParaRPr sz="2500"/>
          </a:p>
          <a:p>
            <a:pPr lvl="0" algn="ctr" rtl="0">
              <a:spcBef>
                <a:spcPts val="0"/>
              </a:spcBef>
              <a:buNone/>
            </a:pPr>
            <a:r>
              <a:rPr lang="en" sz="2500"/>
              <a:t>Jason Zweig</a:t>
            </a:r>
          </a:p>
          <a:p>
            <a:pPr lvl="0" algn="ctr" rtl="0">
              <a:spcBef>
                <a:spcPts val="0"/>
              </a:spcBef>
              <a:buNone/>
            </a:pPr>
            <a:r>
              <a:rPr lang="en" sz="2500" i="1"/>
              <a:t>The Wall Street Journal</a:t>
            </a:r>
          </a:p>
          <a:p>
            <a:pPr lvl="0" algn="ctr" rtl="0">
              <a:spcBef>
                <a:spcPts val="0"/>
              </a:spcBef>
              <a:buNone/>
            </a:pPr>
            <a:r>
              <a:rPr lang="en" sz="2500"/>
              <a:t>Talks at Google</a:t>
            </a:r>
          </a:p>
          <a:p>
            <a:pPr lvl="0" algn="ctr">
              <a:spcBef>
                <a:spcPts val="0"/>
              </a:spcBef>
              <a:buNone/>
            </a:pPr>
            <a:r>
              <a:rPr lang="en" sz="2500"/>
              <a:t>March 22, 2016</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29" name="Shape 129"/>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1236119" y="0"/>
            <a:ext cx="6671759" cy="51434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1919287" y="2281237"/>
            <a:ext cx="5305425" cy="5810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1995487" y="2309812"/>
            <a:ext cx="5153025" cy="5238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2090737" y="2424112"/>
            <a:ext cx="4962525" cy="2952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2109787" y="2414587"/>
            <a:ext cx="4924425" cy="3143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2166937" y="2424112"/>
            <a:ext cx="4810125" cy="2952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2137067" y="0"/>
            <a:ext cx="4869865" cy="51434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66" name="Shape 166"/>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67" name="Shape 167"/>
          <p:cNvPicPr preferRelativeResize="0"/>
          <p:nvPr/>
        </p:nvPicPr>
        <p:blipFill rotWithShape="1">
          <a:blip r:embed="rId3">
            <a:alphaModFix/>
          </a:blip>
          <a:srcRect t="16764" r="2704" b="40620"/>
          <a:stretch/>
        </p:blipFill>
        <p:spPr>
          <a:xfrm>
            <a:off x="943576" y="181374"/>
            <a:ext cx="7116000" cy="45469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1995487" y="2414587"/>
            <a:ext cx="5153025" cy="3143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1890712" y="2419350"/>
            <a:ext cx="5362575" cy="3048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lgn="ctr" rtl="0">
              <a:spcBef>
                <a:spcPts val="0"/>
              </a:spcBef>
              <a:buNone/>
            </a:pPr>
            <a:endParaRPr sz="4500">
              <a:latin typeface="Arial"/>
              <a:ea typeface="Arial"/>
              <a:cs typeface="Arial"/>
              <a:sym typeface="Arial"/>
            </a:endParaRPr>
          </a:p>
        </p:txBody>
      </p:sp>
      <p:sp>
        <p:nvSpPr>
          <p:cNvPr id="74" name="Shape 74"/>
          <p:cNvSpPr txBox="1">
            <a:spLocks noGrp="1"/>
          </p:cNvSpPr>
          <p:nvPr>
            <p:ph type="subTitle" idx="1"/>
          </p:nvPr>
        </p:nvSpPr>
        <p:spPr>
          <a:xfrm>
            <a:off x="460950" y="2789130"/>
            <a:ext cx="8222100" cy="432899"/>
          </a:xfrm>
          <a:prstGeom prst="rect">
            <a:avLst/>
          </a:prstGeom>
        </p:spPr>
        <p:txBody>
          <a:bodyPr lIns="91425" tIns="91425" rIns="91425" bIns="91425" anchor="t" anchorCtr="0">
            <a:noAutofit/>
          </a:bodyPr>
          <a:lstStyle/>
          <a:p>
            <a:pPr lvl="0" rtl="0">
              <a:spcBef>
                <a:spcPts val="0"/>
              </a:spcBef>
              <a:buNone/>
            </a:pPr>
            <a:endParaRPr sz="2700"/>
          </a:p>
        </p:txBody>
      </p:sp>
      <p:pic>
        <p:nvPicPr>
          <p:cNvPr id="75" name="Shape 75"/>
          <p:cNvPicPr preferRelativeResize="0"/>
          <p:nvPr/>
        </p:nvPicPr>
        <p:blipFill>
          <a:blip r:embed="rId3">
            <a:alphaModFix/>
          </a:blip>
          <a:stretch>
            <a:fillRect/>
          </a:stretch>
        </p:blipFill>
        <p:spPr>
          <a:xfrm>
            <a:off x="2742805" y="0"/>
            <a:ext cx="3658388" cy="51434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83" name="Shape 183"/>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84" name="Shape 184"/>
          <p:cNvPicPr preferRelativeResize="0"/>
          <p:nvPr/>
        </p:nvPicPr>
        <p:blipFill>
          <a:blip r:embed="rId3">
            <a:alphaModFix/>
          </a:blip>
          <a:stretch>
            <a:fillRect/>
          </a:stretch>
        </p:blipFill>
        <p:spPr>
          <a:xfrm>
            <a:off x="265687" y="2073612"/>
            <a:ext cx="8612624" cy="4249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90" name="Shape 190"/>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91" name="Shape 191"/>
          <p:cNvPicPr preferRelativeResize="0"/>
          <p:nvPr/>
        </p:nvPicPr>
        <p:blipFill>
          <a:blip r:embed="rId3">
            <a:alphaModFix/>
          </a:blip>
          <a:stretch>
            <a:fillRect/>
          </a:stretch>
        </p:blipFill>
        <p:spPr>
          <a:xfrm>
            <a:off x="1423987" y="1128712"/>
            <a:ext cx="6296025" cy="28860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97" name="Shape 197"/>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98" name="Shape 198"/>
          <p:cNvPicPr preferRelativeResize="0"/>
          <p:nvPr/>
        </p:nvPicPr>
        <p:blipFill>
          <a:blip r:embed="rId3">
            <a:alphaModFix/>
          </a:blip>
          <a:stretch>
            <a:fillRect/>
          </a:stretch>
        </p:blipFill>
        <p:spPr>
          <a:xfrm>
            <a:off x="2758715" y="0"/>
            <a:ext cx="3626569" cy="51435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204" name="Shape 204"/>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205" name="Shape 205"/>
          <p:cNvPicPr preferRelativeResize="0"/>
          <p:nvPr/>
        </p:nvPicPr>
        <p:blipFill>
          <a:blip r:embed="rId3">
            <a:alphaModFix/>
          </a:blip>
          <a:stretch>
            <a:fillRect/>
          </a:stretch>
        </p:blipFill>
        <p:spPr>
          <a:xfrm>
            <a:off x="1663333" y="2069625"/>
            <a:ext cx="5537512" cy="4329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rtl="0">
              <a:spcBef>
                <a:spcPts val="0"/>
              </a:spcBef>
              <a:buNone/>
            </a:pPr>
            <a:endParaRPr/>
          </a:p>
        </p:txBody>
      </p:sp>
      <p:sp>
        <p:nvSpPr>
          <p:cNvPr id="211" name="Shape 211"/>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rtl="0">
              <a:spcBef>
                <a:spcPts val="0"/>
              </a:spcBef>
              <a:buNone/>
            </a:pPr>
            <a:endParaRPr/>
          </a:p>
        </p:txBody>
      </p:sp>
      <p:pic>
        <p:nvPicPr>
          <p:cNvPr id="212" name="Shape 212"/>
          <p:cNvPicPr preferRelativeResize="0"/>
          <p:nvPr/>
        </p:nvPicPr>
        <p:blipFill>
          <a:blip r:embed="rId3">
            <a:alphaModFix/>
          </a:blip>
          <a:stretch>
            <a:fillRect/>
          </a:stretch>
        </p:blipFill>
        <p:spPr>
          <a:xfrm>
            <a:off x="2443162" y="2433637"/>
            <a:ext cx="4257675" cy="2762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390525" y="1169926"/>
            <a:ext cx="8222100" cy="933599"/>
          </a:xfrm>
          <a:prstGeom prst="rect">
            <a:avLst/>
          </a:prstGeom>
        </p:spPr>
        <p:txBody>
          <a:bodyPr lIns="91425" tIns="91425" rIns="91425" bIns="91425" anchor="b" anchorCtr="0">
            <a:noAutofit/>
          </a:bodyPr>
          <a:lstStyle/>
          <a:p>
            <a:pPr lvl="0">
              <a:spcBef>
                <a:spcPts val="0"/>
              </a:spcBef>
              <a:buNone/>
            </a:pPr>
            <a:endParaRPr b="1"/>
          </a:p>
        </p:txBody>
      </p:sp>
      <p:sp>
        <p:nvSpPr>
          <p:cNvPr id="218" name="Shape 218"/>
          <p:cNvSpPr txBox="1">
            <a:spLocks noGrp="1"/>
          </p:cNvSpPr>
          <p:nvPr>
            <p:ph type="subTitle" idx="1"/>
          </p:nvPr>
        </p:nvSpPr>
        <p:spPr>
          <a:xfrm>
            <a:off x="390525" y="529360"/>
            <a:ext cx="8222100" cy="432899"/>
          </a:xfrm>
          <a:prstGeom prst="rect">
            <a:avLst/>
          </a:prstGeom>
        </p:spPr>
        <p:txBody>
          <a:bodyPr lIns="91425" tIns="91425" rIns="91425" bIns="91425" anchor="t" anchorCtr="0">
            <a:noAutofit/>
          </a:bodyPr>
          <a:lstStyle/>
          <a:p>
            <a:pPr lvl="0" rtl="0">
              <a:spcBef>
                <a:spcPts val="0"/>
              </a:spcBef>
              <a:buNone/>
            </a:pPr>
            <a:r>
              <a:rPr lang="en" b="1" dirty="0"/>
              <a:t>Charlie Munger on Darwin: “...he always gave priority attention to evidence tending to disconfirm whatever cherished and hard-won theory he already had.”</a:t>
            </a:r>
          </a:p>
          <a:p>
            <a:pPr lvl="0" rtl="0">
              <a:spcBef>
                <a:spcPts val="0"/>
              </a:spcBef>
              <a:buNone/>
            </a:pPr>
            <a:endParaRPr b="1" dirty="0"/>
          </a:p>
          <a:p>
            <a:pPr lvl="0">
              <a:spcBef>
                <a:spcPts val="0"/>
              </a:spcBef>
              <a:buNone/>
            </a:pPr>
            <a:r>
              <a:rPr lang="en" b="1" dirty="0"/>
              <a:t>Warren Buffett on Darwin: “whenever he ran into something that contradicted a conclusion he cherished, he was obliged to write the new finding down within 30 minutes. Otherwise his mind would work to reject the discordant information, much as the body rejects transplants. Man’s natural inclination is to cling to his beliefs, particularly if they are reinforced by recent experience.”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lgn="ctr" rtl="0">
              <a:spcBef>
                <a:spcPts val="0"/>
              </a:spcBef>
              <a:buNone/>
            </a:pPr>
            <a:endParaRPr sz="4500">
              <a:latin typeface="Arial"/>
              <a:ea typeface="Arial"/>
              <a:cs typeface="Arial"/>
              <a:sym typeface="Arial"/>
            </a:endParaRPr>
          </a:p>
        </p:txBody>
      </p:sp>
      <p:sp>
        <p:nvSpPr>
          <p:cNvPr id="224" name="Shape 224"/>
          <p:cNvSpPr txBox="1">
            <a:spLocks noGrp="1"/>
          </p:cNvSpPr>
          <p:nvPr>
            <p:ph type="subTitle" idx="1"/>
          </p:nvPr>
        </p:nvSpPr>
        <p:spPr>
          <a:xfrm>
            <a:off x="460950" y="2789130"/>
            <a:ext cx="8222100" cy="432900"/>
          </a:xfrm>
          <a:prstGeom prst="rect">
            <a:avLst/>
          </a:prstGeom>
        </p:spPr>
        <p:txBody>
          <a:bodyPr lIns="91425" tIns="91425" rIns="91425" bIns="91425" anchor="t" anchorCtr="0">
            <a:noAutofit/>
          </a:bodyPr>
          <a:lstStyle/>
          <a:p>
            <a:pPr lvl="0" rtl="0">
              <a:spcBef>
                <a:spcPts val="0"/>
              </a:spcBef>
              <a:buNone/>
            </a:pPr>
            <a:endParaRPr sz="2700"/>
          </a:p>
        </p:txBody>
      </p:sp>
      <p:pic>
        <p:nvPicPr>
          <p:cNvPr id="225" name="Shape 225"/>
          <p:cNvPicPr preferRelativeResize="0"/>
          <p:nvPr/>
        </p:nvPicPr>
        <p:blipFill rotWithShape="1">
          <a:blip r:embed="rId3">
            <a:alphaModFix/>
          </a:blip>
          <a:srcRect t="3712" b="3703"/>
          <a:stretch/>
        </p:blipFill>
        <p:spPr>
          <a:xfrm>
            <a:off x="2742805" y="0"/>
            <a:ext cx="3658388" cy="51435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390525" y="0"/>
            <a:ext cx="8222100" cy="933600"/>
          </a:xfrm>
          <a:prstGeom prst="rect">
            <a:avLst/>
          </a:prstGeom>
        </p:spPr>
        <p:txBody>
          <a:bodyPr lIns="91425" tIns="91425" rIns="91425" bIns="91425" anchor="b" anchorCtr="0">
            <a:noAutofit/>
          </a:bodyPr>
          <a:lstStyle/>
          <a:p>
            <a:pPr lvl="0">
              <a:spcBef>
                <a:spcPts val="0"/>
              </a:spcBef>
              <a:buNone/>
            </a:pPr>
            <a:r>
              <a:rPr lang="en" sz="3400" b="1" dirty="0"/>
              <a:t>What Makes an “Intelligent” Investor?</a:t>
            </a:r>
          </a:p>
        </p:txBody>
      </p:sp>
      <p:sp>
        <p:nvSpPr>
          <p:cNvPr id="231" name="Shape 231"/>
          <p:cNvSpPr txBox="1">
            <a:spLocks noGrp="1"/>
          </p:cNvSpPr>
          <p:nvPr>
            <p:ph type="subTitle" idx="1"/>
          </p:nvPr>
        </p:nvSpPr>
        <p:spPr>
          <a:xfrm>
            <a:off x="390525" y="933605"/>
            <a:ext cx="8222100" cy="432900"/>
          </a:xfrm>
          <a:prstGeom prst="rect">
            <a:avLst/>
          </a:prstGeom>
        </p:spPr>
        <p:txBody>
          <a:bodyPr lIns="91425" tIns="91425" rIns="91425" bIns="91425" anchor="t" anchorCtr="0">
            <a:noAutofit/>
          </a:bodyPr>
          <a:lstStyle/>
          <a:p>
            <a:pPr marL="457200" lvl="0" indent="-355600" rtl="0">
              <a:spcBef>
                <a:spcPts val="0"/>
              </a:spcBef>
              <a:buSzPct val="100000"/>
              <a:buChar char="●"/>
            </a:pPr>
            <a:r>
              <a:rPr lang="en" sz="2000" b="1" dirty="0"/>
              <a:t>Nothing to do with IQ or standardized test scores</a:t>
            </a:r>
          </a:p>
          <a:p>
            <a:pPr marL="457200" lvl="0" indent="-355600" rtl="0">
              <a:spcBef>
                <a:spcPts val="0"/>
              </a:spcBef>
              <a:buSzPct val="100000"/>
              <a:buChar char="●"/>
            </a:pPr>
            <a:r>
              <a:rPr lang="en" sz="2000" b="1" dirty="0"/>
              <a:t>MBA, PhD, CFA, CFP, CPA not required</a:t>
            </a:r>
          </a:p>
          <a:p>
            <a:pPr marL="914400" lvl="0" indent="0" rtl="0">
              <a:spcBef>
                <a:spcPts val="0"/>
              </a:spcBef>
              <a:buNone/>
            </a:pPr>
            <a:r>
              <a:rPr lang="en" sz="1600" i="1" dirty="0"/>
              <a:t>“The word ‘intelligent’ in our title will be used throughout the book in its common and dictionary sense as meaning ‘endowed with the capacity for knowledge and understanding.’  It will not be taken to mean ‘smart’ or ‘shrewd,’ or gifted with unusual foresight or insight.  Actually the intelligence here presupposed is a trait more of the character than the brain.”</a:t>
            </a:r>
          </a:p>
          <a:p>
            <a:pPr marL="457200" lvl="0" indent="-355600" rtl="0">
              <a:spcBef>
                <a:spcPts val="0"/>
              </a:spcBef>
              <a:buSzPct val="100000"/>
              <a:buChar char="●"/>
            </a:pPr>
            <a:r>
              <a:rPr lang="en" sz="2000" b="1" dirty="0"/>
              <a:t>Patience</a:t>
            </a:r>
          </a:p>
          <a:p>
            <a:pPr marL="457200" lvl="0" indent="-355600" rtl="0">
              <a:spcBef>
                <a:spcPts val="0"/>
              </a:spcBef>
              <a:buSzPct val="100000"/>
              <a:buChar char="●"/>
            </a:pPr>
            <a:r>
              <a:rPr lang="en" sz="2000" b="1" dirty="0"/>
              <a:t>Prudence</a:t>
            </a:r>
          </a:p>
          <a:p>
            <a:pPr marL="457200" lvl="0" indent="-355600" rtl="0">
              <a:spcBef>
                <a:spcPts val="0"/>
              </a:spcBef>
              <a:buSzPct val="100000"/>
              <a:buChar char="●"/>
            </a:pPr>
            <a:r>
              <a:rPr lang="en" sz="2000" b="1" dirty="0"/>
              <a:t>Independence &amp; skepticism</a:t>
            </a:r>
          </a:p>
          <a:p>
            <a:pPr marL="457200" lvl="0" indent="-355600" rtl="0">
              <a:spcBef>
                <a:spcPts val="0"/>
              </a:spcBef>
              <a:buSzPct val="100000"/>
              <a:buChar char="●"/>
            </a:pPr>
            <a:r>
              <a:rPr lang="en" sz="2000" b="1" dirty="0"/>
              <a:t>Eagerness to learn</a:t>
            </a:r>
          </a:p>
          <a:p>
            <a:pPr marL="457200" lvl="0" indent="-355600" rtl="0">
              <a:spcBef>
                <a:spcPts val="0"/>
              </a:spcBef>
              <a:buSzPct val="100000"/>
              <a:buChar char="●"/>
            </a:pPr>
            <a:r>
              <a:rPr lang="en" sz="2000" b="1" dirty="0"/>
              <a:t>Discipline</a:t>
            </a:r>
          </a:p>
          <a:p>
            <a:pPr marL="457200" lvl="0" indent="-355600" rtl="0">
              <a:spcBef>
                <a:spcPts val="0"/>
              </a:spcBef>
              <a:buSzPct val="100000"/>
              <a:buChar char="●"/>
            </a:pPr>
            <a:r>
              <a:rPr lang="en" sz="2000" b="1" dirty="0"/>
              <a:t>Self-control (ability to harness your emotions)</a:t>
            </a:r>
          </a:p>
          <a:p>
            <a:pPr lvl="0">
              <a:spcBef>
                <a:spcPts val="0"/>
              </a:spcBef>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ctrTitle"/>
          </p:nvPr>
        </p:nvSpPr>
        <p:spPr>
          <a:xfrm>
            <a:off x="390525" y="-165758"/>
            <a:ext cx="8222100" cy="792300"/>
          </a:xfrm>
          <a:prstGeom prst="rect">
            <a:avLst/>
          </a:prstGeom>
        </p:spPr>
        <p:txBody>
          <a:bodyPr lIns="91425" tIns="91425" rIns="91425" bIns="91425" anchor="b" anchorCtr="0">
            <a:noAutofit/>
          </a:bodyPr>
          <a:lstStyle/>
          <a:p>
            <a:pPr lvl="0" algn="ctr" rtl="0">
              <a:spcBef>
                <a:spcPts val="0"/>
              </a:spcBef>
              <a:buNone/>
            </a:pPr>
            <a:r>
              <a:rPr lang="en" sz="3800" b="1" dirty="0"/>
              <a:t>Defensive vs. Enterprising</a:t>
            </a:r>
          </a:p>
        </p:txBody>
      </p:sp>
      <p:sp>
        <p:nvSpPr>
          <p:cNvPr id="237" name="Shape 237"/>
          <p:cNvSpPr txBox="1">
            <a:spLocks noGrp="1"/>
          </p:cNvSpPr>
          <p:nvPr>
            <p:ph type="subTitle" idx="1"/>
          </p:nvPr>
        </p:nvSpPr>
        <p:spPr>
          <a:xfrm>
            <a:off x="390525" y="567018"/>
            <a:ext cx="8222100" cy="432900"/>
          </a:xfrm>
          <a:prstGeom prst="rect">
            <a:avLst/>
          </a:prstGeom>
        </p:spPr>
        <p:txBody>
          <a:bodyPr lIns="91425" tIns="91425" rIns="91425" bIns="91425" anchor="t" anchorCtr="0">
            <a:noAutofit/>
          </a:bodyPr>
          <a:lstStyle/>
          <a:p>
            <a:pPr lvl="0" rtl="0">
              <a:spcBef>
                <a:spcPts val="0"/>
              </a:spcBef>
              <a:buNone/>
            </a:pPr>
            <a:r>
              <a:rPr lang="en" sz="2000" b="1" dirty="0"/>
              <a:t>The conventional investor: spectrum based on [purported] appetite or capacity for taking risk</a:t>
            </a:r>
          </a:p>
          <a:p>
            <a:pPr marL="914400" lvl="1" indent="-228600" rtl="0">
              <a:spcBef>
                <a:spcPts val="0"/>
              </a:spcBef>
              <a:buChar char="○"/>
            </a:pPr>
            <a:r>
              <a:rPr lang="en" dirty="0"/>
              <a:t>“conservative”</a:t>
            </a:r>
          </a:p>
          <a:p>
            <a:pPr marL="914400" lvl="1" indent="-228600" rtl="0">
              <a:spcBef>
                <a:spcPts val="0"/>
              </a:spcBef>
              <a:buChar char="○"/>
            </a:pPr>
            <a:r>
              <a:rPr lang="en" dirty="0"/>
              <a:t>“moderate”</a:t>
            </a:r>
          </a:p>
          <a:p>
            <a:pPr marL="914400" lvl="1" indent="-228600" rtl="0">
              <a:spcBef>
                <a:spcPts val="0"/>
              </a:spcBef>
              <a:buChar char="○"/>
            </a:pPr>
            <a:r>
              <a:rPr lang="en" dirty="0"/>
              <a:t>“aggressive”</a:t>
            </a:r>
          </a:p>
          <a:p>
            <a:pPr marL="914400" lvl="1" indent="-228600" rtl="0">
              <a:spcBef>
                <a:spcPts val="0"/>
              </a:spcBef>
              <a:buChar char="○"/>
            </a:pPr>
            <a:r>
              <a:rPr lang="en" dirty="0"/>
              <a:t>risk tolerance almost impossible to measure </a:t>
            </a:r>
            <a:r>
              <a:rPr lang="en" i="1" dirty="0"/>
              <a:t>ex ante</a:t>
            </a:r>
            <a:r>
              <a:rPr lang="en" dirty="0"/>
              <a:t/>
            </a:r>
            <a:br>
              <a:rPr lang="en" dirty="0"/>
            </a:br>
            <a:endParaRPr lang="en" sz="1000" dirty="0"/>
          </a:p>
          <a:p>
            <a:pPr lvl="0" rtl="0">
              <a:spcBef>
                <a:spcPts val="0"/>
              </a:spcBef>
              <a:buNone/>
            </a:pPr>
            <a:r>
              <a:rPr lang="en" sz="2000" b="1" dirty="0"/>
              <a:t>The intelligent investor: spectrum based on effort and commitment</a:t>
            </a:r>
          </a:p>
          <a:p>
            <a:pPr marL="914400" lvl="1" indent="-228600" rtl="0">
              <a:spcBef>
                <a:spcPts val="0"/>
              </a:spcBef>
              <a:buChar char="○"/>
            </a:pPr>
            <a:r>
              <a:rPr lang="en" dirty="0"/>
              <a:t>“defensive”: priorities are “avoidance of serious mistakes or losses” and “freedom from effort, annoyance, and the need for making frequent decisions”</a:t>
            </a:r>
          </a:p>
          <a:p>
            <a:pPr marL="914400" lvl="1" indent="-228600" rtl="0">
              <a:spcBef>
                <a:spcPts val="0"/>
              </a:spcBef>
              <a:buChar char="○"/>
            </a:pPr>
            <a:r>
              <a:rPr lang="en" dirty="0"/>
              <a:t>“enterprising”: defining trait is “willingness to devote time and care to the selection of securities that are both sound and more attractive than the average”</a:t>
            </a:r>
          </a:p>
          <a:p>
            <a:pPr marL="914400" lvl="1" indent="-228600" rtl="0">
              <a:spcBef>
                <a:spcPts val="0"/>
              </a:spcBef>
              <a:buChar char="○"/>
            </a:pPr>
            <a:r>
              <a:rPr lang="en" dirty="0"/>
              <a:t>willingness to work at it: extremely easy to measure</a:t>
            </a:r>
          </a:p>
        </p:txBody>
      </p:sp>
      <p:sp>
        <p:nvSpPr>
          <p:cNvPr id="2" name="TextBox 1"/>
          <p:cNvSpPr txBox="1"/>
          <p:nvPr/>
        </p:nvSpPr>
        <p:spPr>
          <a:xfrm>
            <a:off x="244744" y="2705278"/>
            <a:ext cx="184666" cy="307777"/>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ctrTitle"/>
          </p:nvPr>
        </p:nvSpPr>
        <p:spPr>
          <a:xfrm>
            <a:off x="390525" y="0"/>
            <a:ext cx="8222100" cy="933600"/>
          </a:xfrm>
          <a:prstGeom prst="rect">
            <a:avLst/>
          </a:prstGeom>
        </p:spPr>
        <p:txBody>
          <a:bodyPr lIns="91425" tIns="91425" rIns="91425" bIns="91425" anchor="b" anchorCtr="0">
            <a:noAutofit/>
          </a:bodyPr>
          <a:lstStyle/>
          <a:p>
            <a:pPr lvl="0" algn="ctr" rtl="0">
              <a:spcBef>
                <a:spcPts val="0"/>
              </a:spcBef>
              <a:buNone/>
            </a:pPr>
            <a:r>
              <a:rPr lang="en" sz="3800" b="1" dirty="0"/>
              <a:t>Margin of Safety</a:t>
            </a:r>
          </a:p>
        </p:txBody>
      </p:sp>
      <p:sp>
        <p:nvSpPr>
          <p:cNvPr id="243" name="Shape 243"/>
          <p:cNvSpPr txBox="1">
            <a:spLocks noGrp="1"/>
          </p:cNvSpPr>
          <p:nvPr>
            <p:ph type="subTitle" idx="1"/>
          </p:nvPr>
        </p:nvSpPr>
        <p:spPr>
          <a:xfrm>
            <a:off x="390525" y="1625355"/>
            <a:ext cx="8222100" cy="432900"/>
          </a:xfrm>
          <a:prstGeom prst="rect">
            <a:avLst/>
          </a:prstGeom>
        </p:spPr>
        <p:txBody>
          <a:bodyPr lIns="91425" tIns="91425" rIns="91425" bIns="91425" anchor="t" anchorCtr="0">
            <a:noAutofit/>
          </a:bodyPr>
          <a:lstStyle/>
          <a:p>
            <a:pPr marL="457200" lvl="0" indent="-381000" rtl="0">
              <a:spcBef>
                <a:spcPts val="0"/>
              </a:spcBef>
              <a:buSzPct val="100000"/>
              <a:buChar char="●"/>
            </a:pPr>
            <a:r>
              <a:rPr lang="en" sz="2400" b="1"/>
              <a:t>The conventional investor: </a:t>
            </a:r>
          </a:p>
          <a:p>
            <a:pPr marL="914400" lvl="1" indent="-355600" rtl="0">
              <a:spcBef>
                <a:spcPts val="0"/>
              </a:spcBef>
              <a:buSzPct val="100000"/>
              <a:buChar char="○"/>
            </a:pPr>
            <a:r>
              <a:rPr lang="en" sz="2000" b="1" i="1"/>
              <a:t>How much money will I make when I’m right?</a:t>
            </a:r>
          </a:p>
          <a:p>
            <a:pPr marL="457200" lvl="0" indent="0" rtl="0">
              <a:spcBef>
                <a:spcPts val="0"/>
              </a:spcBef>
              <a:buNone/>
            </a:pPr>
            <a:endParaRPr sz="2000" b="1" i="1"/>
          </a:p>
          <a:p>
            <a:pPr marL="457200" lvl="0" indent="-381000" rtl="0">
              <a:spcBef>
                <a:spcPts val="0"/>
              </a:spcBef>
              <a:buSzPct val="100000"/>
              <a:buChar char="●"/>
            </a:pPr>
            <a:r>
              <a:rPr lang="en" sz="2400" b="1"/>
              <a:t>The intelligent investor: </a:t>
            </a:r>
          </a:p>
          <a:p>
            <a:pPr marL="914400" lvl="1" indent="-355600" rtl="0">
              <a:spcBef>
                <a:spcPts val="0"/>
              </a:spcBef>
              <a:buSzPct val="100000"/>
              <a:buChar char="○"/>
            </a:pPr>
            <a:r>
              <a:rPr lang="en" sz="2000" b="1" i="1"/>
              <a:t>How much money will I lose if I’m wrong?</a:t>
            </a:r>
          </a:p>
          <a:p>
            <a:pPr lvl="0" rtl="0">
              <a:spcBef>
                <a:spcPts val="0"/>
              </a:spcBef>
              <a:buNone/>
            </a:pPr>
            <a:endParaRPr sz="2400" b="1"/>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lgn="ctr" rtl="0">
              <a:spcBef>
                <a:spcPts val="0"/>
              </a:spcBef>
              <a:buNone/>
            </a:pPr>
            <a:endParaRPr sz="4500">
              <a:latin typeface="Arial"/>
              <a:ea typeface="Arial"/>
              <a:cs typeface="Arial"/>
              <a:sym typeface="Arial"/>
            </a:endParaRPr>
          </a:p>
        </p:txBody>
      </p:sp>
      <p:sp>
        <p:nvSpPr>
          <p:cNvPr id="81" name="Shape 81"/>
          <p:cNvSpPr txBox="1">
            <a:spLocks noGrp="1"/>
          </p:cNvSpPr>
          <p:nvPr>
            <p:ph type="subTitle" idx="1"/>
          </p:nvPr>
        </p:nvSpPr>
        <p:spPr>
          <a:xfrm>
            <a:off x="460950" y="2789130"/>
            <a:ext cx="8222100" cy="432899"/>
          </a:xfrm>
          <a:prstGeom prst="rect">
            <a:avLst/>
          </a:prstGeom>
        </p:spPr>
        <p:txBody>
          <a:bodyPr lIns="91425" tIns="91425" rIns="91425" bIns="91425" anchor="t" anchorCtr="0">
            <a:noAutofit/>
          </a:bodyPr>
          <a:lstStyle/>
          <a:p>
            <a:pPr lvl="0" rtl="0">
              <a:spcBef>
                <a:spcPts val="0"/>
              </a:spcBef>
              <a:buNone/>
            </a:pPr>
            <a:endParaRPr sz="2700"/>
          </a:p>
        </p:txBody>
      </p:sp>
      <p:pic>
        <p:nvPicPr>
          <p:cNvPr id="82" name="Shape 82"/>
          <p:cNvPicPr preferRelativeResize="0"/>
          <p:nvPr/>
        </p:nvPicPr>
        <p:blipFill>
          <a:blip r:embed="rId3">
            <a:alphaModFix/>
          </a:blip>
          <a:stretch>
            <a:fillRect/>
          </a:stretch>
        </p:blipFill>
        <p:spPr>
          <a:xfrm>
            <a:off x="2743362" y="-548600"/>
            <a:ext cx="3657275" cy="59846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390525" y="0"/>
            <a:ext cx="8222100" cy="792300"/>
          </a:xfrm>
          <a:prstGeom prst="rect">
            <a:avLst/>
          </a:prstGeom>
        </p:spPr>
        <p:txBody>
          <a:bodyPr lIns="91425" tIns="91425" rIns="91425" bIns="91425" anchor="b" anchorCtr="0">
            <a:noAutofit/>
          </a:bodyPr>
          <a:lstStyle/>
          <a:p>
            <a:pPr lvl="0" algn="ctr" rtl="0">
              <a:spcBef>
                <a:spcPts val="0"/>
              </a:spcBef>
              <a:buNone/>
            </a:pPr>
            <a:r>
              <a:rPr lang="en" sz="3600" b="1" dirty="0"/>
              <a:t>Individual vs. Institutional Investors</a:t>
            </a:r>
          </a:p>
        </p:txBody>
      </p:sp>
      <p:sp>
        <p:nvSpPr>
          <p:cNvPr id="249" name="Shape 249"/>
          <p:cNvSpPr txBox="1">
            <a:spLocks noGrp="1"/>
          </p:cNvSpPr>
          <p:nvPr>
            <p:ph type="subTitle" idx="1"/>
          </p:nvPr>
        </p:nvSpPr>
        <p:spPr>
          <a:xfrm>
            <a:off x="390525" y="1161739"/>
            <a:ext cx="8222100" cy="3375000"/>
          </a:xfrm>
          <a:prstGeom prst="rect">
            <a:avLst/>
          </a:prstGeom>
        </p:spPr>
        <p:txBody>
          <a:bodyPr lIns="91425" tIns="91425" rIns="91425" bIns="91425" anchor="t" anchorCtr="0">
            <a:noAutofit/>
          </a:bodyPr>
          <a:lstStyle/>
          <a:p>
            <a:pPr marL="457200" lvl="0" indent="-355600" rtl="0">
              <a:spcBef>
                <a:spcPts val="0"/>
              </a:spcBef>
              <a:buSzPct val="100000"/>
              <a:buChar char="●"/>
            </a:pPr>
            <a:r>
              <a:rPr lang="en" sz="2000" b="1" dirty="0"/>
              <a:t>Are individuals at a disadvantage to institutions?</a:t>
            </a:r>
          </a:p>
          <a:p>
            <a:pPr marL="457200" lvl="0" indent="-355600" rtl="0">
              <a:spcBef>
                <a:spcPts val="0"/>
              </a:spcBef>
              <a:buSzPct val="100000"/>
              <a:buChar char="●"/>
            </a:pPr>
            <a:r>
              <a:rPr lang="en" sz="2000" b="1" dirty="0"/>
              <a:t>“Individual investors can beat the pros at their own game”</a:t>
            </a:r>
          </a:p>
          <a:p>
            <a:pPr marL="914400" lvl="1" indent="-228600" rtl="0">
              <a:spcBef>
                <a:spcPts val="0"/>
              </a:spcBef>
              <a:buChar char="○"/>
            </a:pPr>
            <a:r>
              <a:rPr lang="en" b="1" dirty="0"/>
              <a:t>But…! </a:t>
            </a:r>
          </a:p>
          <a:p>
            <a:pPr marL="457200" lvl="0" indent="-355600" rtl="0">
              <a:spcBef>
                <a:spcPts val="0"/>
              </a:spcBef>
              <a:buSzPct val="100000"/>
              <a:buChar char="●"/>
            </a:pPr>
            <a:r>
              <a:rPr lang="en" sz="2000" b="1" dirty="0"/>
              <a:t>Professional investors </a:t>
            </a:r>
            <a:r>
              <a:rPr lang="en" sz="2000" b="1" i="1" dirty="0"/>
              <a:t>must</a:t>
            </a:r>
            <a:r>
              <a:rPr lang="en" sz="2000" b="1" dirty="0"/>
              <a:t> measure success…</a:t>
            </a:r>
          </a:p>
          <a:p>
            <a:pPr marL="914400" lvl="1" indent="-228600" rtl="0">
              <a:spcBef>
                <a:spcPts val="0"/>
              </a:spcBef>
              <a:buChar char="○"/>
            </a:pPr>
            <a:r>
              <a:rPr lang="en" b="1" dirty="0"/>
              <a:t>relative to a market index</a:t>
            </a:r>
          </a:p>
          <a:p>
            <a:pPr marL="914400" lvl="1" indent="-228600" rtl="0">
              <a:spcBef>
                <a:spcPts val="0"/>
              </a:spcBef>
              <a:buChar char="○"/>
            </a:pPr>
            <a:r>
              <a:rPr lang="en" b="1" dirty="0"/>
              <a:t>short-term</a:t>
            </a:r>
          </a:p>
          <a:p>
            <a:pPr marL="457200" lvl="0" indent="-355600" rtl="0">
              <a:spcBef>
                <a:spcPts val="0"/>
              </a:spcBef>
              <a:buSzPct val="100000"/>
              <a:buChar char="●"/>
            </a:pPr>
            <a:r>
              <a:rPr lang="en" sz="2000" b="1" dirty="0"/>
              <a:t>Individual investors need only measure success relative to…</a:t>
            </a:r>
          </a:p>
          <a:p>
            <a:pPr marL="914400" lvl="1" indent="-228600" rtl="0">
              <a:spcBef>
                <a:spcPts val="0"/>
              </a:spcBef>
              <a:buChar char="○"/>
            </a:pPr>
            <a:r>
              <a:rPr lang="en" b="1" dirty="0"/>
              <a:t>their personal goals!</a:t>
            </a:r>
          </a:p>
          <a:p>
            <a:pPr marL="457200" lvl="0" indent="-355600" rtl="0">
              <a:spcBef>
                <a:spcPts val="0"/>
              </a:spcBef>
              <a:buSzPct val="100000"/>
              <a:buChar char="●"/>
            </a:pPr>
            <a:r>
              <a:rPr lang="en" sz="2000" b="1" dirty="0"/>
              <a:t>“What do you care what other people think?”</a:t>
            </a:r>
          </a:p>
          <a:p>
            <a:pPr marL="457200" lvl="0" indent="-355600" rtl="0">
              <a:spcBef>
                <a:spcPts val="0"/>
              </a:spcBef>
              <a:buSzPct val="100000"/>
              <a:buChar char="●"/>
            </a:pPr>
            <a:r>
              <a:rPr lang="en" sz="2000" b="1" dirty="0"/>
              <a:t>You could, and probably should, have an investment time horizon of up to 100 years.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390525" y="0"/>
            <a:ext cx="8222100" cy="792300"/>
          </a:xfrm>
          <a:prstGeom prst="rect">
            <a:avLst/>
          </a:prstGeom>
        </p:spPr>
        <p:txBody>
          <a:bodyPr lIns="91425" tIns="91425" rIns="91425" bIns="91425" anchor="b" anchorCtr="0">
            <a:noAutofit/>
          </a:bodyPr>
          <a:lstStyle/>
          <a:p>
            <a:pPr lvl="0" algn="ctr" rtl="0">
              <a:spcBef>
                <a:spcPts val="0"/>
              </a:spcBef>
              <a:buNone/>
            </a:pPr>
            <a:endParaRPr sz="3800"/>
          </a:p>
        </p:txBody>
      </p:sp>
      <p:sp>
        <p:nvSpPr>
          <p:cNvPr id="255" name="Shape 255"/>
          <p:cNvSpPr txBox="1">
            <a:spLocks noGrp="1"/>
          </p:cNvSpPr>
          <p:nvPr>
            <p:ph type="subTitle" idx="1"/>
          </p:nvPr>
        </p:nvSpPr>
        <p:spPr>
          <a:xfrm>
            <a:off x="390525" y="161389"/>
            <a:ext cx="8222100" cy="3375000"/>
          </a:xfrm>
          <a:prstGeom prst="rect">
            <a:avLst/>
          </a:prstGeom>
        </p:spPr>
        <p:txBody>
          <a:bodyPr lIns="91425" tIns="91425" rIns="91425" bIns="91425" anchor="t" anchorCtr="0">
            <a:noAutofit/>
          </a:bodyPr>
          <a:lstStyle/>
          <a:p>
            <a:pPr lvl="0" rtl="0">
              <a:spcBef>
                <a:spcPts val="0"/>
              </a:spcBef>
              <a:buNone/>
            </a:pPr>
            <a:r>
              <a:rPr lang="en" sz="1600" b="1">
                <a:solidFill>
                  <a:srgbClr val="FFFFFF"/>
                </a:solidFill>
                <a:latin typeface="Arial"/>
                <a:ea typeface="Arial"/>
                <a:cs typeface="Arial"/>
                <a:sym typeface="Arial"/>
              </a:rPr>
              <a:t>“But note this important fact: The true investor scarcely ever </a:t>
            </a:r>
            <a:r>
              <a:rPr lang="en" sz="1600" b="1" i="1">
                <a:solidFill>
                  <a:srgbClr val="FFFFFF"/>
                </a:solidFill>
                <a:latin typeface="Arial"/>
                <a:ea typeface="Arial"/>
                <a:cs typeface="Arial"/>
                <a:sym typeface="Arial"/>
              </a:rPr>
              <a:t>is forced to sell </a:t>
            </a:r>
            <a:r>
              <a:rPr lang="en" sz="1600" b="1">
                <a:solidFill>
                  <a:srgbClr val="FFFFFF"/>
                </a:solidFill>
                <a:latin typeface="Arial"/>
                <a:ea typeface="Arial"/>
                <a:cs typeface="Arial"/>
                <a:sym typeface="Arial"/>
              </a:rPr>
              <a:t>his shares, and at all other times he is free to disregard the current price quotation. He need pay attention to it and act upon it only to the extent that it suits his book, and no more. Thus </a:t>
            </a:r>
            <a:r>
              <a:rPr lang="en" sz="1600" b="1">
                <a:solidFill>
                  <a:srgbClr val="FF0000"/>
                </a:solidFill>
                <a:latin typeface="Arial"/>
                <a:ea typeface="Arial"/>
                <a:cs typeface="Arial"/>
                <a:sym typeface="Arial"/>
              </a:rPr>
              <a:t>the investor who permits himself to be stampeded or unduly worried by unjustified market declines in his holdings is perversely transforming his basic advantage into a basic disadvantage.</a:t>
            </a:r>
            <a:r>
              <a:rPr lang="en" sz="1600" b="1">
                <a:solidFill>
                  <a:srgbClr val="FFFFFF"/>
                </a:solidFill>
                <a:latin typeface="Arial"/>
                <a:ea typeface="Arial"/>
                <a:cs typeface="Arial"/>
                <a:sym typeface="Arial"/>
              </a:rPr>
              <a:t> That man would be better off if his stocks had no market quotation at all, for he would then be spared the mental anguish caused him by </a:t>
            </a:r>
            <a:r>
              <a:rPr lang="en" sz="1600" b="1" i="1">
                <a:solidFill>
                  <a:srgbClr val="FFFFFF"/>
                </a:solidFill>
                <a:latin typeface="Arial"/>
                <a:ea typeface="Arial"/>
                <a:cs typeface="Arial"/>
                <a:sym typeface="Arial"/>
              </a:rPr>
              <a:t>other persons’ </a:t>
            </a:r>
            <a:r>
              <a:rPr lang="en" sz="1600" b="1">
                <a:solidFill>
                  <a:srgbClr val="FFFFFF"/>
                </a:solidFill>
                <a:latin typeface="Arial"/>
                <a:ea typeface="Arial"/>
                <a:cs typeface="Arial"/>
                <a:sym typeface="Arial"/>
              </a:rPr>
              <a:t>mistakes of judgment.” </a:t>
            </a:r>
          </a:p>
          <a:p>
            <a:pPr lvl="0" rtl="0">
              <a:spcBef>
                <a:spcPts val="0"/>
              </a:spcBef>
              <a:buNone/>
            </a:pPr>
            <a:r>
              <a:rPr lang="en" sz="1600">
                <a:solidFill>
                  <a:srgbClr val="FFFFFF"/>
                </a:solidFill>
                <a:latin typeface="Arial"/>
                <a:ea typeface="Arial"/>
                <a:cs typeface="Arial"/>
                <a:sym typeface="Arial"/>
              </a:rPr>
              <a:t>-- Benjamin Graham, </a:t>
            </a:r>
            <a:r>
              <a:rPr lang="en" sz="1600" i="1">
                <a:solidFill>
                  <a:srgbClr val="FFFFFF"/>
                </a:solidFill>
                <a:latin typeface="Arial"/>
                <a:ea typeface="Arial"/>
                <a:cs typeface="Arial"/>
                <a:sym typeface="Arial"/>
              </a:rPr>
              <a:t>The Intelligent Investor </a:t>
            </a:r>
            <a:r>
              <a:rPr lang="en" sz="1600">
                <a:solidFill>
                  <a:srgbClr val="FFFFFF"/>
                </a:solidFill>
                <a:latin typeface="Arial"/>
                <a:ea typeface="Arial"/>
                <a:cs typeface="Arial"/>
                <a:sym typeface="Arial"/>
              </a:rPr>
              <a:t>(Chapter 8)</a:t>
            </a:r>
          </a:p>
          <a:p>
            <a:pPr lvl="0" rtl="0">
              <a:spcBef>
                <a:spcPts val="0"/>
              </a:spcBef>
              <a:buNone/>
            </a:pPr>
            <a:r>
              <a:rPr lang="en" sz="1100">
                <a:solidFill>
                  <a:srgbClr val="000000"/>
                </a:solidFill>
                <a:latin typeface="Arial"/>
                <a:ea typeface="Arial"/>
                <a:cs typeface="Arial"/>
                <a:sym typeface="Arial"/>
              </a:rPr>
              <a:t>								</a:t>
            </a:r>
          </a:p>
          <a:p>
            <a:pPr lvl="0" rtl="0">
              <a:spcBef>
                <a:spcPts val="0"/>
              </a:spcBef>
              <a:buNone/>
            </a:pPr>
            <a:r>
              <a:rPr lang="en" sz="1600" b="1"/>
              <a:t>“We have [heard] many complaints that institutional dominance of the stock market has put the small investor at a disadvantage because he can’t compete.... The facts are quite the opposite…. </a:t>
            </a:r>
            <a:r>
              <a:rPr lang="en" sz="1600" b="1">
                <a:solidFill>
                  <a:srgbClr val="FF0000"/>
                </a:solidFill>
              </a:rPr>
              <a:t>I am convinced that an individual investor with sound principles, and soundly advised, can do distinctly better over the long pull than a large institution. </a:t>
            </a:r>
            <a:r>
              <a:rPr lang="en" sz="1600" b="1"/>
              <a:t>Where the trust company may have to confine its operations to 300 concerns or less, the individual has up to 3,000 issues for his investigations and choice. Most true bargains are not available in large blocks; by this very fact the institutions are well-nigh eliminated as competitors of the bargain hunter.”</a:t>
            </a:r>
          </a:p>
          <a:p>
            <a:pPr lvl="0" rtl="0">
              <a:spcBef>
                <a:spcPts val="0"/>
              </a:spcBef>
              <a:buNone/>
            </a:pPr>
            <a:r>
              <a:rPr lang="en" sz="1600"/>
              <a:t>-- Benjamin Graham, speaking at “The Renaissance of Value” seminar, 1974</a:t>
            </a: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ctrTitle"/>
          </p:nvPr>
        </p:nvSpPr>
        <p:spPr>
          <a:xfrm>
            <a:off x="390525" y="0"/>
            <a:ext cx="8222100" cy="792300"/>
          </a:xfrm>
          <a:prstGeom prst="rect">
            <a:avLst/>
          </a:prstGeom>
        </p:spPr>
        <p:txBody>
          <a:bodyPr lIns="91425" tIns="91425" rIns="91425" bIns="91425" anchor="b" anchorCtr="0">
            <a:noAutofit/>
          </a:bodyPr>
          <a:lstStyle/>
          <a:p>
            <a:pPr lvl="0" algn="ctr" rtl="0">
              <a:spcBef>
                <a:spcPts val="0"/>
              </a:spcBef>
              <a:buNone/>
            </a:pPr>
            <a:r>
              <a:rPr lang="en" sz="3800"/>
              <a:t>Three Ways to Be Intelligent</a:t>
            </a:r>
          </a:p>
        </p:txBody>
      </p:sp>
      <p:sp>
        <p:nvSpPr>
          <p:cNvPr id="261" name="Shape 261"/>
          <p:cNvSpPr txBox="1">
            <a:spLocks noGrp="1"/>
          </p:cNvSpPr>
          <p:nvPr>
            <p:ph type="subTitle" idx="1"/>
          </p:nvPr>
        </p:nvSpPr>
        <p:spPr>
          <a:xfrm>
            <a:off x="460950" y="792289"/>
            <a:ext cx="8222100" cy="3375000"/>
          </a:xfrm>
          <a:prstGeom prst="rect">
            <a:avLst/>
          </a:prstGeom>
        </p:spPr>
        <p:txBody>
          <a:bodyPr lIns="91425" tIns="91425" rIns="91425" bIns="91425" anchor="t" anchorCtr="0">
            <a:noAutofit/>
          </a:bodyPr>
          <a:lstStyle/>
          <a:p>
            <a:pPr marL="457200" lvl="0" indent="-355600" rtl="0">
              <a:spcBef>
                <a:spcPts val="0"/>
              </a:spcBef>
              <a:buClr>
                <a:srgbClr val="FFFFFF"/>
              </a:buClr>
              <a:buSzPct val="100000"/>
              <a:buFont typeface="Arial"/>
              <a:buChar char="●"/>
            </a:pPr>
            <a:r>
              <a:rPr lang="en" sz="2000" b="1">
                <a:solidFill>
                  <a:srgbClr val="FFFFFF"/>
                </a:solidFill>
                <a:latin typeface="Arial"/>
                <a:ea typeface="Arial"/>
                <a:cs typeface="Arial"/>
                <a:sym typeface="Arial"/>
              </a:rPr>
              <a:t>Hunt for value where the professionals can’t go</a:t>
            </a:r>
          </a:p>
          <a:p>
            <a:pPr marL="914400" lvl="1" indent="-330200" rtl="0">
              <a:spcBef>
                <a:spcPts val="0"/>
              </a:spcBef>
              <a:buClr>
                <a:srgbClr val="FFFFFF"/>
              </a:buClr>
              <a:buSzPct val="100000"/>
              <a:buFont typeface="Arial"/>
              <a:buChar char="○"/>
            </a:pPr>
            <a:r>
              <a:rPr lang="en" sz="1600" b="1">
                <a:solidFill>
                  <a:srgbClr val="FFFFFF"/>
                </a:solidFill>
                <a:latin typeface="Arial"/>
                <a:ea typeface="Arial"/>
                <a:cs typeface="Arial"/>
                <a:sym typeface="Arial"/>
              </a:rPr>
              <a:t>smaller stocks</a:t>
            </a:r>
          </a:p>
          <a:p>
            <a:pPr marL="914400" lvl="1" indent="-330200" rtl="0">
              <a:spcBef>
                <a:spcPts val="0"/>
              </a:spcBef>
              <a:buClr>
                <a:srgbClr val="FFFFFF"/>
              </a:buClr>
              <a:buSzPct val="100000"/>
              <a:buFont typeface="Arial"/>
              <a:buChar char="○"/>
            </a:pPr>
            <a:r>
              <a:rPr lang="en" sz="1600" b="1">
                <a:solidFill>
                  <a:srgbClr val="FFFFFF"/>
                </a:solidFill>
                <a:latin typeface="Arial"/>
                <a:ea typeface="Arial"/>
                <a:cs typeface="Arial"/>
                <a:sym typeface="Arial"/>
              </a:rPr>
              <a:t>stinker stocks</a:t>
            </a:r>
          </a:p>
          <a:p>
            <a:pPr marL="914400" lvl="1" indent="-330200" rtl="0">
              <a:spcBef>
                <a:spcPts val="0"/>
              </a:spcBef>
              <a:buClr>
                <a:srgbClr val="FFFFFF"/>
              </a:buClr>
              <a:buSzPct val="100000"/>
              <a:buFont typeface="Arial"/>
              <a:buChar char="○"/>
            </a:pPr>
            <a:r>
              <a:rPr lang="en" sz="1600" b="1">
                <a:solidFill>
                  <a:srgbClr val="FFFFFF"/>
                </a:solidFill>
                <a:latin typeface="Arial"/>
                <a:ea typeface="Arial"/>
                <a:cs typeface="Arial"/>
                <a:sym typeface="Arial"/>
              </a:rPr>
              <a:t>stocks that are hard to understand</a:t>
            </a:r>
          </a:p>
          <a:p>
            <a:pPr marL="457200" lvl="0" indent="-355600" rtl="0">
              <a:spcBef>
                <a:spcPts val="0"/>
              </a:spcBef>
              <a:buClr>
                <a:srgbClr val="FFFFFF"/>
              </a:buClr>
              <a:buSzPct val="100000"/>
              <a:buFont typeface="Arial"/>
              <a:buChar char="●"/>
            </a:pPr>
            <a:r>
              <a:rPr lang="en" sz="2000" b="1">
                <a:solidFill>
                  <a:srgbClr val="FFFFFF"/>
                </a:solidFill>
                <a:latin typeface="Arial"/>
                <a:ea typeface="Arial"/>
                <a:cs typeface="Arial"/>
                <a:sym typeface="Arial"/>
              </a:rPr>
              <a:t>Be patient</a:t>
            </a:r>
          </a:p>
          <a:p>
            <a:pPr marL="914400" lvl="1" indent="-330200" rtl="0">
              <a:spcBef>
                <a:spcPts val="0"/>
              </a:spcBef>
              <a:buClr>
                <a:srgbClr val="FFFFFF"/>
              </a:buClr>
              <a:buSzPct val="100000"/>
              <a:buFont typeface="Arial"/>
              <a:buChar char="○"/>
            </a:pPr>
            <a:r>
              <a:rPr lang="en" sz="1600" b="1">
                <a:solidFill>
                  <a:srgbClr val="FFFFFF"/>
                </a:solidFill>
                <a:latin typeface="Arial"/>
                <a:ea typeface="Arial"/>
                <a:cs typeface="Arial"/>
                <a:sym typeface="Arial"/>
              </a:rPr>
              <a:t>years and decades</a:t>
            </a:r>
          </a:p>
          <a:p>
            <a:pPr marL="457200" lvl="0" indent="-355600" rtl="0">
              <a:spcBef>
                <a:spcPts val="0"/>
              </a:spcBef>
              <a:buClr>
                <a:srgbClr val="FFFFFF"/>
              </a:buClr>
              <a:buSzPct val="100000"/>
              <a:buFont typeface="Arial"/>
              <a:buChar char="●"/>
            </a:pPr>
            <a:r>
              <a:rPr lang="en" sz="2000" b="1">
                <a:solidFill>
                  <a:srgbClr val="FFFFFF"/>
                </a:solidFill>
                <a:latin typeface="Arial"/>
                <a:ea typeface="Arial"/>
                <a:cs typeface="Arial"/>
                <a:sym typeface="Arial"/>
              </a:rPr>
              <a:t>Be independent</a:t>
            </a:r>
          </a:p>
          <a:p>
            <a:pPr marL="914400" lvl="1" indent="-330200" rtl="0">
              <a:spcBef>
                <a:spcPts val="0"/>
              </a:spcBef>
              <a:buClr>
                <a:srgbClr val="FFFFFF"/>
              </a:buClr>
              <a:buSzPct val="100000"/>
              <a:buFont typeface="Arial"/>
              <a:buChar char="○"/>
            </a:pPr>
            <a:r>
              <a:rPr lang="en" sz="1600" b="1">
                <a:solidFill>
                  <a:srgbClr val="FFFFFF"/>
                </a:solidFill>
                <a:latin typeface="Arial"/>
                <a:ea typeface="Arial"/>
                <a:cs typeface="Arial"/>
                <a:sym typeface="Arial"/>
              </a:rPr>
              <a:t>“You are neither right nor wrong because the crowd disagrees with you. You are right because your data and reasoning are right.” -- </a:t>
            </a:r>
            <a:r>
              <a:rPr lang="en" sz="1600" i="1">
                <a:solidFill>
                  <a:srgbClr val="FFFFFF"/>
                </a:solidFill>
                <a:latin typeface="Arial"/>
                <a:ea typeface="Arial"/>
                <a:cs typeface="Arial"/>
                <a:sym typeface="Arial"/>
              </a:rPr>
              <a:t>The Intelligent Investor, </a:t>
            </a:r>
            <a:r>
              <a:rPr lang="en" sz="1600">
                <a:solidFill>
                  <a:srgbClr val="FFFFFF"/>
                </a:solidFill>
                <a:latin typeface="Arial"/>
                <a:ea typeface="Arial"/>
                <a:cs typeface="Arial"/>
                <a:sym typeface="Arial"/>
              </a:rPr>
              <a:t>Chapter 19</a:t>
            </a:r>
            <a:r>
              <a:rPr lang="en" sz="1100">
                <a:solidFill>
                  <a:srgbClr val="000000"/>
                </a:solidFill>
                <a:latin typeface="Arial"/>
                <a:ea typeface="Arial"/>
                <a:cs typeface="Arial"/>
                <a:sym typeface="Arial"/>
              </a:rPr>
              <a:t>									</a:t>
            </a:r>
          </a:p>
          <a:p>
            <a:pPr marL="914400" lvl="1" indent="-330200" rtl="0">
              <a:spcBef>
                <a:spcPts val="0"/>
              </a:spcBef>
              <a:buClr>
                <a:srgbClr val="FFFFFF"/>
              </a:buClr>
              <a:buSzPct val="100000"/>
              <a:buFont typeface="Arial"/>
              <a:buChar char="○"/>
            </a:pPr>
            <a:r>
              <a:rPr lang="en" sz="1600" b="1">
                <a:solidFill>
                  <a:srgbClr val="FFFFFF"/>
                </a:solidFill>
                <a:latin typeface="Arial"/>
                <a:ea typeface="Arial"/>
                <a:cs typeface="Arial"/>
                <a:sym typeface="Arial"/>
              </a:rPr>
              <a:t>“It is easy in the world to live after the world’s opinion; it is easy in solitude to live after our own; but the great man is he who in the midst of the crowd keeps with perfect sweetness the independence of solitude.”    </a:t>
            </a:r>
            <a:r>
              <a:rPr lang="en" sz="1600">
                <a:solidFill>
                  <a:srgbClr val="FFFFFF"/>
                </a:solidFill>
                <a:latin typeface="Arial"/>
                <a:ea typeface="Arial"/>
                <a:cs typeface="Arial"/>
                <a:sym typeface="Arial"/>
              </a:rPr>
              <a:t>-- Ralph Waldo Emerson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ctrTitle"/>
          </p:nvPr>
        </p:nvSpPr>
        <p:spPr>
          <a:xfrm>
            <a:off x="390525" y="737700"/>
            <a:ext cx="8222100" cy="933599"/>
          </a:xfrm>
          <a:prstGeom prst="rect">
            <a:avLst/>
          </a:prstGeom>
        </p:spPr>
        <p:txBody>
          <a:bodyPr lIns="91425" tIns="91425" rIns="91425" bIns="91425" anchor="b" anchorCtr="0">
            <a:noAutofit/>
          </a:bodyPr>
          <a:lstStyle/>
          <a:p>
            <a:pPr lvl="0" algn="ctr">
              <a:spcBef>
                <a:spcPts val="0"/>
              </a:spcBef>
              <a:buNone/>
            </a:pPr>
            <a:r>
              <a:rPr lang="en" dirty="0"/>
              <a:t>Thank you.</a:t>
            </a:r>
          </a:p>
        </p:txBody>
      </p:sp>
      <p:sp>
        <p:nvSpPr>
          <p:cNvPr id="267" name="Shape 267"/>
          <p:cNvSpPr txBox="1">
            <a:spLocks noGrp="1"/>
          </p:cNvSpPr>
          <p:nvPr>
            <p:ph type="subTitle" idx="1"/>
          </p:nvPr>
        </p:nvSpPr>
        <p:spPr>
          <a:xfrm>
            <a:off x="390525" y="2124180"/>
            <a:ext cx="8222100" cy="432899"/>
          </a:xfrm>
          <a:prstGeom prst="rect">
            <a:avLst/>
          </a:prstGeom>
        </p:spPr>
        <p:txBody>
          <a:bodyPr lIns="91425" tIns="91425" rIns="91425" bIns="91425" anchor="t" anchorCtr="0">
            <a:noAutofit/>
          </a:bodyPr>
          <a:lstStyle/>
          <a:p>
            <a:pPr lvl="0" algn="ctr" rtl="0">
              <a:spcBef>
                <a:spcPts val="0"/>
              </a:spcBef>
              <a:buNone/>
            </a:pPr>
            <a:r>
              <a:rPr lang="en" b="1" u="sng" dirty="0">
                <a:solidFill>
                  <a:schemeClr val="hlink"/>
                </a:solidFill>
                <a:hlinkClick r:id="rId3"/>
              </a:rPr>
              <a:t>www.jasonzweig.com</a:t>
            </a:r>
          </a:p>
          <a:p>
            <a:pPr lvl="0" algn="ctr">
              <a:spcBef>
                <a:spcPts val="0"/>
              </a:spcBef>
              <a:buNone/>
            </a:pPr>
            <a:r>
              <a:rPr lang="en" b="1" dirty="0"/>
              <a:t>Twitter: @jasonzweigwsj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88" name="Shape 88"/>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89" name="Shape 89"/>
          <p:cNvPicPr preferRelativeResize="0"/>
          <p:nvPr/>
        </p:nvPicPr>
        <p:blipFill>
          <a:blip r:embed="rId3">
            <a:alphaModFix/>
          </a:blip>
          <a:stretch>
            <a:fillRect/>
          </a:stretch>
        </p:blipFill>
        <p:spPr>
          <a:xfrm>
            <a:off x="2190750" y="89650"/>
            <a:ext cx="4762500" cy="47625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rtl="0">
              <a:spcBef>
                <a:spcPts val="0"/>
              </a:spcBef>
              <a:buNone/>
            </a:pPr>
            <a:endParaRPr/>
          </a:p>
        </p:txBody>
      </p:sp>
      <p:sp>
        <p:nvSpPr>
          <p:cNvPr id="95" name="Shape 95"/>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rtl="0">
              <a:spcBef>
                <a:spcPts val="0"/>
              </a:spcBef>
              <a:buNone/>
            </a:pPr>
            <a:endParaRPr/>
          </a:p>
        </p:txBody>
      </p:sp>
      <p:pic>
        <p:nvPicPr>
          <p:cNvPr id="96" name="Shape 96"/>
          <p:cNvPicPr preferRelativeResize="0"/>
          <p:nvPr/>
        </p:nvPicPr>
        <p:blipFill>
          <a:blip r:embed="rId3">
            <a:alphaModFix/>
          </a:blip>
          <a:stretch>
            <a:fillRect/>
          </a:stretch>
        </p:blipFill>
        <p:spPr>
          <a:xfrm>
            <a:off x="967212" y="199824"/>
            <a:ext cx="7209574" cy="45797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02" name="Shape 102"/>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03" name="Shape 103"/>
          <p:cNvPicPr preferRelativeResize="0"/>
          <p:nvPr/>
        </p:nvPicPr>
        <p:blipFill>
          <a:blip r:embed="rId3">
            <a:alphaModFix/>
          </a:blip>
          <a:stretch>
            <a:fillRect/>
          </a:stretch>
        </p:blipFill>
        <p:spPr>
          <a:xfrm>
            <a:off x="1004875" y="1547875"/>
            <a:ext cx="7134225" cy="14763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endParaRPr/>
          </a:p>
        </p:txBody>
      </p:sp>
      <p:sp>
        <p:nvSpPr>
          <p:cNvPr id="109" name="Shape 109"/>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pic>
        <p:nvPicPr>
          <p:cNvPr id="110" name="Shape 110"/>
          <p:cNvPicPr preferRelativeResize="0"/>
          <p:nvPr/>
        </p:nvPicPr>
        <p:blipFill>
          <a:blip r:embed="rId3">
            <a:alphaModFix/>
          </a:blip>
          <a:stretch>
            <a:fillRect/>
          </a:stretch>
        </p:blipFill>
        <p:spPr>
          <a:xfrm>
            <a:off x="941237" y="1141575"/>
            <a:ext cx="7261524" cy="242564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rtl="0">
              <a:spcBef>
                <a:spcPts val="0"/>
              </a:spcBef>
              <a:buNone/>
            </a:pPr>
            <a:endParaRPr/>
          </a:p>
        </p:txBody>
      </p:sp>
      <p:sp>
        <p:nvSpPr>
          <p:cNvPr id="116" name="Shape 116"/>
          <p:cNvSpPr txBox="1">
            <a:spLocks noGrp="1"/>
          </p:cNvSpPr>
          <p:nvPr>
            <p:ph type="subTitle" idx="1"/>
          </p:nvPr>
        </p:nvSpPr>
        <p:spPr>
          <a:xfrm>
            <a:off x="390525" y="2789130"/>
            <a:ext cx="8222100" cy="432900"/>
          </a:xfrm>
          <a:prstGeom prst="rect">
            <a:avLst/>
          </a:prstGeom>
        </p:spPr>
        <p:txBody>
          <a:bodyPr lIns="91425" tIns="91425" rIns="91425" bIns="91425" anchor="t" anchorCtr="0">
            <a:noAutofit/>
          </a:bodyPr>
          <a:lstStyle/>
          <a:p>
            <a:pPr lvl="0" rtl="0">
              <a:spcBef>
                <a:spcPts val="0"/>
              </a:spcBef>
              <a:buNone/>
            </a:pPr>
            <a:endParaRPr/>
          </a:p>
        </p:txBody>
      </p:sp>
      <p:pic>
        <p:nvPicPr>
          <p:cNvPr id="117" name="Shape 117"/>
          <p:cNvPicPr preferRelativeResize="0"/>
          <p:nvPr/>
        </p:nvPicPr>
        <p:blipFill>
          <a:blip r:embed="rId3">
            <a:alphaModFix/>
          </a:blip>
          <a:stretch>
            <a:fillRect/>
          </a:stretch>
        </p:blipFill>
        <p:spPr>
          <a:xfrm>
            <a:off x="920250" y="1156000"/>
            <a:ext cx="7303500" cy="32660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390525" y="82731"/>
            <a:ext cx="8222100" cy="1003500"/>
          </a:xfrm>
          <a:prstGeom prst="rect">
            <a:avLst/>
          </a:prstGeom>
        </p:spPr>
        <p:txBody>
          <a:bodyPr lIns="91425" tIns="91425" rIns="91425" bIns="91425" anchor="b" anchorCtr="0">
            <a:noAutofit/>
          </a:bodyPr>
          <a:lstStyle/>
          <a:p>
            <a:pPr lvl="0" algn="ctr">
              <a:spcBef>
                <a:spcPts val="0"/>
              </a:spcBef>
              <a:buNone/>
            </a:pPr>
            <a:r>
              <a:rPr lang="en" b="1" dirty="0"/>
              <a:t>Why this book?</a:t>
            </a:r>
          </a:p>
        </p:txBody>
      </p:sp>
      <p:sp>
        <p:nvSpPr>
          <p:cNvPr id="123" name="Shape 123"/>
          <p:cNvSpPr txBox="1">
            <a:spLocks noGrp="1"/>
          </p:cNvSpPr>
          <p:nvPr>
            <p:ph type="subTitle" idx="1"/>
          </p:nvPr>
        </p:nvSpPr>
        <p:spPr>
          <a:xfrm>
            <a:off x="390525" y="1099459"/>
            <a:ext cx="8222100" cy="1693499"/>
          </a:xfrm>
          <a:prstGeom prst="rect">
            <a:avLst/>
          </a:prstGeom>
        </p:spPr>
        <p:txBody>
          <a:bodyPr lIns="91425" tIns="91425" rIns="91425" bIns="91425" anchor="t" anchorCtr="0">
            <a:noAutofit/>
          </a:bodyPr>
          <a:lstStyle/>
          <a:p>
            <a:pPr marL="342900" lvl="0" indent="-342900" rtl="0">
              <a:spcBef>
                <a:spcPts val="0"/>
              </a:spcBef>
              <a:buFont typeface="Arial"/>
              <a:buChar char="•"/>
            </a:pPr>
            <a:r>
              <a:rPr lang="en-US" sz="2200" b="1" dirty="0" smtClean="0"/>
              <a:t>Carlyle: economics</a:t>
            </a:r>
          </a:p>
          <a:p>
            <a:pPr marL="342900" lvl="0" indent="-342900" rtl="0">
              <a:spcBef>
                <a:spcPts val="0"/>
              </a:spcBef>
              <a:buFont typeface="Arial"/>
              <a:buChar char="•"/>
            </a:pPr>
            <a:r>
              <a:rPr lang="en-US" sz="2200" b="1" dirty="0" smtClean="0"/>
              <a:t>What does that make investing?</a:t>
            </a:r>
          </a:p>
          <a:p>
            <a:pPr marL="342900" lvl="0" indent="-342900" rtl="0">
              <a:spcBef>
                <a:spcPts val="0"/>
              </a:spcBef>
              <a:buFont typeface="Arial"/>
              <a:buChar char="•"/>
            </a:pPr>
            <a:r>
              <a:rPr lang="en-US" sz="2200" b="1" dirty="0" smtClean="0"/>
              <a:t>Dry, dull, tedious, repetitive, gibberish, gobbledygook</a:t>
            </a:r>
          </a:p>
          <a:p>
            <a:pPr marL="342900" lvl="0" indent="-342900" rtl="0">
              <a:spcBef>
                <a:spcPts val="0"/>
              </a:spcBef>
              <a:buFont typeface="Arial"/>
              <a:buChar char="•"/>
            </a:pPr>
            <a:r>
              <a:rPr lang="en-US" sz="2200" b="1" dirty="0" smtClean="0"/>
              <a:t>But if you can</a:t>
            </a:r>
            <a:r>
              <a:rPr lang="is-IS" sz="2200" b="1" dirty="0" smtClean="0"/>
              <a:t>…</a:t>
            </a:r>
            <a:endParaRPr lang="en" sz="2200" b="1" dirty="0"/>
          </a:p>
          <a:p>
            <a:pPr lvl="0" rtl="0">
              <a:spcBef>
                <a:spcPts val="0"/>
              </a:spcBef>
              <a:buNone/>
            </a:pPr>
            <a:endParaRPr sz="2200" b="1" dirty="0"/>
          </a:p>
          <a:p>
            <a:pPr marL="342900" lvl="0" indent="-342900" rtl="0">
              <a:spcBef>
                <a:spcPts val="0"/>
              </a:spcBef>
              <a:buFont typeface="Arial"/>
              <a:buChar char="•"/>
            </a:pPr>
            <a:r>
              <a:rPr lang="en" sz="2200" b="1" dirty="0" smtClean="0"/>
              <a:t>Very </a:t>
            </a:r>
            <a:r>
              <a:rPr lang="en" sz="2200" b="1" dirty="0"/>
              <a:t>long term: economics</a:t>
            </a:r>
          </a:p>
          <a:p>
            <a:pPr marL="342900" lvl="0" indent="-342900" rtl="0">
              <a:spcBef>
                <a:spcPts val="0"/>
              </a:spcBef>
              <a:buFont typeface="Arial"/>
              <a:buChar char="•"/>
            </a:pPr>
            <a:r>
              <a:rPr lang="en" sz="2200" b="1" dirty="0" smtClean="0"/>
              <a:t>S</a:t>
            </a:r>
            <a:r>
              <a:rPr lang="en-US" sz="2200" b="1" dirty="0" smtClean="0"/>
              <a:t>T</a:t>
            </a:r>
            <a:r>
              <a:rPr lang="en" sz="2200" b="1" dirty="0" smtClean="0"/>
              <a:t>, </a:t>
            </a:r>
            <a:r>
              <a:rPr lang="en-US" sz="2200" b="1" dirty="0" smtClean="0"/>
              <a:t>MT</a:t>
            </a:r>
            <a:r>
              <a:rPr lang="en" sz="2200" b="1" dirty="0" smtClean="0"/>
              <a:t>, </a:t>
            </a:r>
            <a:r>
              <a:rPr lang="en" sz="2200" b="1" dirty="0"/>
              <a:t>even fairly </a:t>
            </a:r>
            <a:r>
              <a:rPr lang="en-US" sz="2200" b="1" dirty="0" smtClean="0"/>
              <a:t>LT</a:t>
            </a:r>
            <a:r>
              <a:rPr lang="en" sz="2200" b="1" dirty="0" smtClean="0"/>
              <a:t>: </a:t>
            </a:r>
            <a:r>
              <a:rPr lang="en" sz="2200" b="1" dirty="0"/>
              <a:t>psychology</a:t>
            </a:r>
          </a:p>
          <a:p>
            <a:pPr marL="342900" indent="-342900">
              <a:buFont typeface="Arial"/>
              <a:buChar char="•"/>
            </a:pPr>
            <a:r>
              <a:rPr lang="en" sz="2200" b="1" dirty="0"/>
              <a:t>Etymology → hidden meanings</a:t>
            </a:r>
          </a:p>
          <a:p>
            <a:pPr marL="342900" lvl="0" indent="-342900" rtl="0">
              <a:spcBef>
                <a:spcPts val="0"/>
              </a:spcBef>
              <a:buFont typeface="Arial"/>
              <a:buChar char="•"/>
            </a:pPr>
            <a:r>
              <a:rPr lang="en" sz="2200" b="1" dirty="0" smtClean="0"/>
              <a:t>History</a:t>
            </a:r>
            <a:r>
              <a:rPr lang="en-US" sz="2200" b="1" dirty="0" smtClean="0"/>
              <a:t> as psychological record</a:t>
            </a:r>
            <a:r>
              <a:rPr lang="en" sz="2200" b="1" dirty="0" smtClean="0"/>
              <a:t>: </a:t>
            </a:r>
            <a:r>
              <a:rPr lang="en" sz="2200" b="1" dirty="0"/>
              <a:t>chronicle of </a:t>
            </a:r>
            <a:r>
              <a:rPr lang="en" sz="2200" b="1" i="1" dirty="0"/>
              <a:t>other people’s [mis]judgments</a:t>
            </a:r>
          </a:p>
          <a:p>
            <a:pPr marL="342900" lvl="0" indent="-342900">
              <a:spcBef>
                <a:spcPts val="0"/>
              </a:spcBef>
              <a:buFont typeface="Arial"/>
              <a:buChar char="•"/>
            </a:pPr>
            <a:r>
              <a:rPr lang="en" sz="2200" b="1" dirty="0" smtClean="0"/>
              <a:t>Disconfirmation</a:t>
            </a:r>
            <a:r>
              <a:rPr lang="en" sz="2200" b="1" dirty="0"/>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651</Words>
  <Application>Microsoft Macintosh PowerPoint</Application>
  <PresentationFormat>On-screen Show (16:9)</PresentationFormat>
  <Paragraphs>78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material</vt:lpstr>
      <vt:lpstr>The Devil’s Financial Dictionary and The Intelligent Investor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this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an “Intelligent” Investor?</vt:lpstr>
      <vt:lpstr>Defensive vs. Enterprising</vt:lpstr>
      <vt:lpstr>Margin of Safety</vt:lpstr>
      <vt:lpstr>Individual vs. Institutional Investors</vt:lpstr>
      <vt:lpstr>PowerPoint Presentation</vt:lpstr>
      <vt:lpstr>Three Ways to Be Intelligent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Devil’s Financial Dictionary and The Intelligent Investor</dc:title>
  <cp:lastModifiedBy>Jason Zweig</cp:lastModifiedBy>
  <cp:revision>7</cp:revision>
  <dcterms:modified xsi:type="dcterms:W3CDTF">2016-03-21T15:39:49Z</dcterms:modified>
</cp:coreProperties>
</file>